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387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025800008f0857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153520e40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153520e40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第9章</a:t>
            </a:r>
            <a:endParaRPr lang="en-US" altLang="zh-CN" sz="5400" dirty="0"/>
          </a:p>
        </p:txBody>
      </p:sp>
      <p:sp>
        <p:nvSpPr>
          <p:cNvPr id="4" name="C_1_BD#153520e40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统计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f4ad1196c.fixed?vcp=1&amp;pid=153520e40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f4ad1196c.fixed?vcp=1&amp;pid=153520e40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9.2</a:t>
            </a:r>
            <a:endParaRPr lang="en-US" altLang="zh-CN" sz="5400" dirty="0"/>
          </a:p>
        </p:txBody>
      </p:sp>
      <p:sp>
        <p:nvSpPr>
          <p:cNvPr id="4" name="C_2_BD#f4ad1196c.fixed?vcp=1&amp;pid=153520e40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独立性检验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1af7210d?vcp=1&amp;pid=f4ad1196c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1#be9e323ab?vaa=1&amp;vcp=1&amp;vop=1&amp;pid=b1af7210d&amp;color=36,64,97&amp;bbb=1"/>
              <p:cNvSpPr/>
              <p:nvPr/>
            </p:nvSpPr>
            <p:spPr>
              <a:xfrm>
                <a:off x="539496" y="1202396"/>
                <a:ext cx="11109960" cy="3065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假设事件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的列联表如下：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4_BD.1_1#be9e323ab?vaa=1&amp;vcp=1&amp;vop=1&amp;pid=b1af7210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06515"/>
              </a:xfrm>
              <a:prstGeom prst="rect">
                <a:avLst/>
              </a:prstGeom>
              <a:blipFill>
                <a:blip r:embed="rId3"/>
                <a:stretch>
                  <a:fillRect l="-1317" t="-15686" b="-450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QC_4_BD.1_2#be9e323ab?colgroup=15,15,15&amp;vaa=1&amp;vcp=1&amp;vop=1&amp;pid=b1af7210d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27078676"/>
                  </p:ext>
                </p:extLst>
              </p:nvPr>
            </p:nvGraphicFramePr>
            <p:xfrm>
              <a:off x="539496" y="1645563"/>
              <a:ext cx="11109960" cy="1141096"/>
            </p:xfrm>
            <a:graphic>
              <a:graphicData uri="http://schemas.openxmlformats.org/drawingml/2006/table">
                <a:tbl>
                  <a:tblPr/>
                  <a:tblGrid>
                    <a:gridCol w="37764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9090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𝐵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1800" spc="-10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180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575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𝐴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262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1800" spc="-10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180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𝑐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𝑑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QC_4_BD.1_2#be9e323ab?colgroup=15,15,15&amp;vaa=1&amp;vcp=1&amp;vop=1&amp;pid=b1af7210d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27078676"/>
                  </p:ext>
                </p:extLst>
              </p:nvPr>
            </p:nvGraphicFramePr>
            <p:xfrm>
              <a:off x="539496" y="1645563"/>
              <a:ext cx="11109960" cy="1141096"/>
            </p:xfrm>
            <a:graphic>
              <a:graphicData uri="http://schemas.openxmlformats.org/drawingml/2006/table">
                <a:tbl>
                  <a:tblPr/>
                  <a:tblGrid>
                    <a:gridCol w="37764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9090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3328" r="-100499" b="-19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2990" r="-332" b="-1923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5756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61" t="-110169" r="-194355" b="-1118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3328" t="-110169" r="-100499" b="-1118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2990" t="-110169" r="-332" b="-11186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262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61" t="-190769" r="-194355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3328" t="-190769" r="-100499" b="-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2990" t="-190769" r="-332" b="-15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3#be9e323ab?vaa=1&amp;vcp=1&amp;vop=1&amp;pid=b1af7210d&amp;color=36,64,97&amp;bbb=1"/>
              <p:cNvSpPr/>
              <p:nvPr/>
            </p:nvSpPr>
            <p:spPr>
              <a:xfrm>
                <a:off x="539496" y="2915563"/>
                <a:ext cx="11109960" cy="303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对于以下数据，对同一样本能说明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有关系的可能性最大的一组为(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4_BD.1_3#be9e323ab?vaa=1&amp;vcp=1&amp;vop=1&amp;pid=b1af7210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15563"/>
                <a:ext cx="11109960" cy="303530"/>
              </a:xfrm>
              <a:prstGeom prst="rect">
                <a:avLst/>
              </a:prstGeom>
              <a:blipFill>
                <a:blip r:embed="rId5"/>
                <a:stretch>
                  <a:fillRect l="-1317" t="-16000" b="-4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N.3_1#be9e323ab.bracket?vaa=1&amp;vcp=1&amp;vop=1&amp;pid=b1af7210d&amp;color=36,64,97&amp;vpa=1"/>
          <p:cNvSpPr/>
          <p:nvPr/>
        </p:nvSpPr>
        <p:spPr>
          <a:xfrm>
            <a:off x="7592505" y="295461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1_4#be9e323ab.choices?vaa=1&amp;vcp=1&amp;vop=1&amp;pid=b1af7210d&amp;color=36,64,97&amp;bbb=1"/>
              <p:cNvSpPr/>
              <p:nvPr/>
            </p:nvSpPr>
            <p:spPr>
              <a:xfrm>
                <a:off x="539496" y="3231729"/>
                <a:ext cx="11109960" cy="6324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7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5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C_4_BD.1_4#be9e323ab.choices?vaa=1&amp;vcp=1&amp;vop=1&amp;pid=b1af7210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31729"/>
                <a:ext cx="11109960" cy="632460"/>
              </a:xfrm>
              <a:prstGeom prst="rect">
                <a:avLst/>
              </a:prstGeom>
              <a:blipFill>
                <a:blip r:embed="rId6"/>
                <a:stretch>
                  <a:fillRect l="-1317" t="-6731" b="-230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AS.2_1#be9e323ab?vaa=1&amp;vcp=1&amp;vop=1&amp;pid=b1af7210d&amp;color=36,64,97&amp;bbb=1"/>
              <p:cNvSpPr/>
              <p:nvPr/>
            </p:nvSpPr>
            <p:spPr>
              <a:xfrm>
                <a:off x="539496" y="3866729"/>
                <a:ext cx="11109960" cy="202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差距越大时，两个事件有关的可能性就越大.检验四个选项中所给的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的差距.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=10−12=−2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=20−9=11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=15−12=3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=15−12=3.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8" name="QC_4_AS.2_1#be9e323ab?vaa=1&amp;vcp=1&amp;vop=1&amp;pid=b1af7210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66729"/>
                <a:ext cx="11109960" cy="2021015"/>
              </a:xfrm>
              <a:prstGeom prst="rect">
                <a:avLst/>
              </a:prstGeom>
              <a:blipFill>
                <a:blip r:embed="rId7"/>
                <a:stretch>
                  <a:fillRect l="-1317" t="-2108" b="-6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bab5637c?vcp=1&amp;pid=f4ad1196c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5_1#35dff794d?vaa=1&amp;vcp=1&amp;vop=1&amp;pid=bbab5637c&amp;color=36,64,97&amp;bbb=1&amp;hb=1"/>
              <p:cNvSpPr/>
              <p:nvPr/>
            </p:nvSpPr>
            <p:spPr>
              <a:xfrm>
                <a:off x="539496" y="1202396"/>
                <a:ext cx="11109960" cy="1430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[浙江杭州第二中学2025高二期中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]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利用独立性检验的方法调查某校高中生爱好数学与性别是否有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，通过随机调查3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000名高中生，并利用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列联表，计算可得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=7.233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，参照临界值表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,下列叙述正确的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附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4_BD.5_1#35dff794d?vaa=1&amp;vcp=1&amp;vop=1&amp;pid=bbab5637c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1430655"/>
              </a:xfrm>
              <a:prstGeom prst="rect">
                <a:avLst/>
              </a:prstGeom>
              <a:blipFill>
                <a:blip r:embed="rId3"/>
                <a:stretch>
                  <a:fillRect l="-1317" t="-2979" b="-97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QC_4_BD.5_2#35dff794d?colgroup=7,6,6,6,6,6,6&amp;vaa=1&amp;vcp=1&amp;vop=1&amp;pid=bbab5637c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31404802"/>
                  </p:ext>
                </p:extLst>
              </p:nvPr>
            </p:nvGraphicFramePr>
            <p:xfrm>
              <a:off x="539497" y="2764496"/>
              <a:ext cx="11112011" cy="792100"/>
            </p:xfrm>
            <a:graphic>
              <a:graphicData uri="http://schemas.openxmlformats.org/drawingml/2006/table">
                <a:tbl>
                  <a:tblPr/>
                  <a:tblGrid>
                    <a:gridCol w="190073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352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352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352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3521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3521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3521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960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0.025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60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2.706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5.024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7.879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10.828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QC_4_BD.5_2#35dff794d?colgroup=7,6,6,6,6,6,6&amp;vaa=1&amp;vcp=1&amp;vop=1&amp;pid=bbab5637c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31404802"/>
                  </p:ext>
                </p:extLst>
              </p:nvPr>
            </p:nvGraphicFramePr>
            <p:xfrm>
              <a:off x="539497" y="2764496"/>
              <a:ext cx="11112011" cy="792100"/>
            </p:xfrm>
            <a:graphic>
              <a:graphicData uri="http://schemas.openxmlformats.org/drawingml/2006/table">
                <a:tbl>
                  <a:tblPr/>
                  <a:tblGrid>
                    <a:gridCol w="190073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352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352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352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3521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3521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3521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960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1" t="-1515" r="-484936" b="-1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0.025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60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1" t="-103077" r="-484936" b="-2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2.706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5.024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7.879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10.828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QC_4_AN.7_1#35dff794d.bracket?vaa=1&amp;vcp=1&amp;vop=1&amp;pid=bbab5637c&amp;color=36,64,97&amp;vpa=2"/>
          <p:cNvSpPr/>
          <p:nvPr/>
        </p:nvSpPr>
        <p:spPr>
          <a:xfrm>
            <a:off x="930021" y="200059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3#35dff794d.choices?vaa=1&amp;vcp=1&amp;vop=1&amp;pid=bbab5637c&amp;color=36,64,97&amp;bbb=1"/>
              <p:cNvSpPr/>
              <p:nvPr/>
            </p:nvSpPr>
            <p:spPr>
              <a:xfrm>
                <a:off x="539496" y="3691596"/>
                <a:ext cx="11109960" cy="14304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A.某高中生是该校女生，那么她有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的可能爱好数学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.某高中生是该校男生，那么他有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99.5%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的可能爱好数学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.在犯错误的概率不超过0.01的前提下，认为“该校高中生爱好数学与性别无关”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.在犯错误的概率不超过0.01的前提下，认为“该校高中生爱好数学与性别有关”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4_BD.5_3#35dff794d.choices?vaa=1&amp;vcp=1&amp;vop=1&amp;pid=bbab5637c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91596"/>
                <a:ext cx="11109960" cy="1430465"/>
              </a:xfrm>
              <a:prstGeom prst="rect">
                <a:avLst/>
              </a:prstGeom>
              <a:blipFill>
                <a:blip r:embed="rId5"/>
                <a:stretch>
                  <a:fillRect l="-1317" t="-1709" b="-9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6_1#35dff794d?vaa=1&amp;vcp=1&amp;vop=1&amp;pid=bbab5637c&amp;color=36,64,97&amp;bbb=1"/>
              <p:cNvSpPr/>
              <p:nvPr/>
            </p:nvSpPr>
            <p:spPr>
              <a:xfrm>
                <a:off x="539496" y="5126696"/>
                <a:ext cx="11109960" cy="6938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=7.233&gt;6.635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以在犯错误的概率不超过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0.01的前提下，认为“该校高中生爱好数学与性别有关”.故选D.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4_AS.6_1#35dff794d?vaa=1&amp;vcp=1&amp;vop=1&amp;pid=bbab5637c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126696"/>
                <a:ext cx="11109960" cy="693865"/>
              </a:xfrm>
              <a:prstGeom prst="rect">
                <a:avLst/>
              </a:prstGeom>
              <a:blipFill>
                <a:blip r:embed="rId6"/>
                <a:stretch>
                  <a:fillRect l="-1317" t="-3509" b="-192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9_1#c72ec7d6a?vcp=1&amp;vop=1&amp;pid=bbab5637c&amp;color=36,64,97&amp;bt=1&amp;bbb=1&amp;hb=1"/>
          <p:cNvSpPr/>
          <p:nvPr/>
        </p:nvSpPr>
        <p:spPr>
          <a:xfrm>
            <a:off x="539496" y="1486426"/>
            <a:ext cx="11109960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3.〈要点2〉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[湖南岳阳2024高二月考]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为培养学生对传统文化的兴趣，某市从甲、乙两所学校各抽取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100名学生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参加传统文化知识竞赛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，竞赛成绩分为优秀和非优秀两个等级，人数统计如表：</a:t>
            </a:r>
            <a:endParaRPr lang="en-US" altLang="zh-CN" dirty="0"/>
          </a:p>
        </p:txBody>
      </p:sp>
      <p:graphicFrame>
        <p:nvGraphicFramePr>
          <p:cNvPr id="7" name="QO_4_BD.9_2#c72ec7d6a?colgroup=8,12,12,12&amp;vcp=1&amp;vop=1&amp;pid=bbab5637c&amp;color=36,64,97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984209"/>
              </p:ext>
            </p:extLst>
          </p:nvPr>
        </p:nvGraphicFramePr>
        <p:xfrm>
          <a:off x="539496" y="2391555"/>
          <a:ext cx="11100816" cy="1554863"/>
        </p:xfrm>
        <a:graphic>
          <a:graphicData uri="http://schemas.openxmlformats.org/drawingml/2006/table">
            <a:tbl>
              <a:tblPr/>
              <a:tblGrid>
                <a:gridCol w="2103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9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99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99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优秀人数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非优秀人数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甲校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60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乙校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70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130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70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O_5_BD.10_1#6743ba7fa?vcp=1&amp;vop=1&amp;pid=c72ec7d6a&amp;color=36,64,97&amp;bbb=1"/>
          <p:cNvSpPr/>
          <p:nvPr/>
        </p:nvSpPr>
        <p:spPr>
          <a:xfrm>
            <a:off x="539496" y="408065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（1）甲、乙两所学校竞赛成绩优秀的频率分别是多少？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1_1#6743ba7fa?vcp=1&amp;vop=1&amp;pid=c72ec7d6a&amp;color=36,64,97&amp;bbb=1"/>
              <p:cNvSpPr/>
              <p:nvPr/>
            </p:nvSpPr>
            <p:spPr>
              <a:xfrm>
                <a:off x="539496" y="4445145"/>
                <a:ext cx="11109960" cy="957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【解】甲学校竞赛成绩优秀的频率为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学校竞赛成绩优秀的频率为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11_1#6743ba7fa?vcp=1&amp;vop=1&amp;pid=c72ec7d6a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45145"/>
                <a:ext cx="11109960" cy="957834"/>
              </a:xfrm>
              <a:prstGeom prst="rect">
                <a:avLst/>
              </a:prstGeom>
              <a:blipFill>
                <a:blip r:embed="rId3"/>
                <a:stretch>
                  <a:fillRect l="-1317" b="-8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2_1#d21aa7e2c?vcp=1&amp;vop=1&amp;pid=c72ec7d6a&amp;color=36,64,97&amp;bt=1&amp;bbb=1"/>
              <p:cNvSpPr/>
              <p:nvPr/>
            </p:nvSpPr>
            <p:spPr>
              <a:xfrm>
                <a:off x="539496" y="2122728"/>
                <a:ext cx="11109960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（2）能否有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的把握认为甲校成绩优秀与乙校成绩优秀有差异？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12_1#d21aa7e2c?vcp=1&amp;vop=1&amp;pid=c72ec7d6a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2728"/>
                <a:ext cx="11109960" cy="939800"/>
              </a:xfrm>
              <a:prstGeom prst="rect">
                <a:avLst/>
              </a:prstGeom>
              <a:blipFill>
                <a:blip r:embed="rId3"/>
                <a:stretch>
                  <a:fillRect l="-1317" b="-51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QO_5_BD.12_2#d21aa7e2c?colgroup=5,10,10,10,10&amp;vcp=1&amp;vop=1&amp;pid=c72ec7d6a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23243032"/>
                  </p:ext>
                </p:extLst>
              </p:nvPr>
            </p:nvGraphicFramePr>
            <p:xfrm>
              <a:off x="539497" y="3173272"/>
              <a:ext cx="11112012" cy="779654"/>
            </p:xfrm>
            <a:graphic>
              <a:graphicData uri="http://schemas.openxmlformats.org/drawingml/2006/table">
                <a:tbl>
                  <a:tblPr/>
                  <a:tblGrid>
                    <a:gridCol w="13158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902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902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902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902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QO_5_BD.12_2#d21aa7e2c?colgroup=5,10,10,10,10&amp;vcp=1&amp;vop=1&amp;pid=c72ec7d6a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23243032"/>
                  </p:ext>
                </p:extLst>
              </p:nvPr>
            </p:nvGraphicFramePr>
            <p:xfrm>
              <a:off x="539497" y="3173272"/>
              <a:ext cx="11112012" cy="779654"/>
            </p:xfrm>
            <a:graphic>
              <a:graphicData uri="http://schemas.openxmlformats.org/drawingml/2006/table">
                <a:tbl>
                  <a:tblPr/>
                  <a:tblGrid>
                    <a:gridCol w="13158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902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902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902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902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3" t="-1538" r="-744907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3" t="-103125" r="-74490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13_1#d21aa7e2c?vcp=1&amp;vop=1&amp;pid=c72ec7d6a&amp;color=36,64,97&amp;bbb=1"/>
              <p:cNvSpPr/>
              <p:nvPr/>
            </p:nvSpPr>
            <p:spPr>
              <a:xfrm>
                <a:off x="539496" y="4087672"/>
                <a:ext cx="11109960" cy="836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【解】由列联表可得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200×(60×30−40×70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100×100×130×70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≈2.198&lt;3.841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的把握认为甲校成绩优秀与乙校成绩优秀有差异.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13_1#d21aa7e2c?vcp=1&amp;vop=1&amp;pid=c72ec7d6a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87672"/>
                <a:ext cx="11109960" cy="836740"/>
              </a:xfrm>
              <a:prstGeom prst="rect">
                <a:avLst/>
              </a:prstGeom>
              <a:blipFill>
                <a:blip r:embed="rId5"/>
                <a:stretch>
                  <a:fillRect l="-1317" b="-167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397</Words>
  <Application>Microsoft Office PowerPoint</Application>
  <PresentationFormat>宽屏</PresentationFormat>
  <Paragraphs>91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2025-10-21T03:38:18Z</dcterms:created>
  <dcterms:modified xsi:type="dcterms:W3CDTF">2025-10-21T03:41:42Z</dcterms:modified>
  <cp:category/>
  <cp:contentStatus/>
</cp:coreProperties>
</file>